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notesMasterIdLst>
    <p:notesMasterId r:id="rId19"/>
  </p:notesMasterIdLst>
  <p:sldIdLst>
    <p:sldId id="257" r:id="rId2"/>
    <p:sldId id="260" r:id="rId3"/>
    <p:sldId id="262" r:id="rId4"/>
    <p:sldId id="263" r:id="rId5"/>
    <p:sldId id="264" r:id="rId6"/>
    <p:sldId id="265" r:id="rId7"/>
    <p:sldId id="266" r:id="rId8"/>
    <p:sldId id="267" r:id="rId9"/>
    <p:sldId id="268" r:id="rId10"/>
    <p:sldId id="269" r:id="rId11"/>
    <p:sldId id="270" r:id="rId12"/>
    <p:sldId id="271" r:id="rId13"/>
    <p:sldId id="272" r:id="rId14"/>
    <p:sldId id="273" r:id="rId15"/>
    <p:sldId id="274" r:id="rId16"/>
    <p:sldId id="275" r:id="rId17"/>
    <p:sldId id="276"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72" autoAdjust="0"/>
    <p:restoredTop sz="94660"/>
  </p:normalViewPr>
  <p:slideViewPr>
    <p:cSldViewPr snapToGrid="0">
      <p:cViewPr varScale="1">
        <p:scale>
          <a:sx n="82" d="100"/>
          <a:sy n="82" d="100"/>
        </p:scale>
        <p:origin x="74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w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w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w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5.w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6.wmf"/></Relationships>
</file>

<file path=ppt/media/image1.jpeg>
</file>

<file path=ppt/media/image2.wmf>
</file>

<file path=ppt/media/image3.wmf>
</file>

<file path=ppt/media/image4.wmf>
</file>

<file path=ppt/media/image5.wmf>
</file>

<file path=ppt/media/image6.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FA9EB1C-3FBC-4331-B653-DE5233F3844E}" type="datetimeFigureOut">
              <a:rPr lang="en-IN" smtClean="0"/>
              <a:t>06-03-2022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D5F3CC-F2D2-4F57-AB80-F1DD50A8A7FD}" type="slidenum">
              <a:rPr lang="en-IN" smtClean="0"/>
              <a:t>‹#›</a:t>
            </a:fld>
            <a:endParaRPr lang="en-IN"/>
          </a:p>
        </p:txBody>
      </p:sp>
    </p:spTree>
    <p:extLst>
      <p:ext uri="{BB962C8B-B14F-4D97-AF65-F5344CB8AC3E}">
        <p14:creationId xmlns:p14="http://schemas.microsoft.com/office/powerpoint/2010/main" val="14312387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9184DA70-C731-4C70-880D-CCD4705E623C}" type="datetime1">
              <a:rPr lang="en-US" smtClean="0"/>
              <a:t>3/6/2022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98656853"/>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2A279-0833-481D-8C56-F67FD0AC6C50}" type="datetime1">
              <a:rPr lang="en-US" smtClean="0"/>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3322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587DA83-5663-4C9C-B9AA-0B40A3DAFF81}" type="datetime1">
              <a:rPr lang="en-US" smtClean="0"/>
              <a:t>3/6/2022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930173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BE1D723-8F53-4F53-90B0-1982A396982E}" type="datetime1">
              <a:rPr lang="en-US" smtClean="0"/>
              <a:t>3/6/2022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400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97669AF7-7BEB-44E4-9852-375E34362B5B}" type="datetime1">
              <a:rPr lang="en-US" smtClean="0"/>
              <a:t>3/6/2022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8013163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AAAC38D-0552-4C82-B593-E6124DFADBE2}" type="datetime1">
              <a:rPr lang="en-US" smtClean="0"/>
              <a:t>3/6/2022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64280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62D6E202-B606-4609-B914-27C9371A1F6D}" type="datetime1">
              <a:rPr lang="en-US" smtClean="0"/>
              <a:t>3/6/2022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63471657"/>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775B394-D9F9-4F0C-B15D-605F45CB9E9F}" type="datetime1">
              <a:rPr lang="en-US" smtClean="0"/>
              <a:t>3/6/2022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648463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9667345-2558-425A-8533-9BFDBCE15005}" type="datetime1">
              <a:rPr lang="en-US" smtClean="0"/>
              <a:t>3/6/2022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20406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92BEA474-078D-4E9B-9B14-09A87B19DC46}" type="datetime1">
              <a:rPr lang="en-US" smtClean="0"/>
              <a:t>3/6/2022</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004291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907D986-8816-4272-A432-0437A28A9828}" type="datetime1">
              <a:rPr lang="en-US" smtClean="0"/>
              <a:t>3/6/2022</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pPr algn="l"/>
            <a:endParaRPr lang="en-US" dirty="0"/>
          </a:p>
        </p:txBody>
      </p:sp>
      <p:sp>
        <p:nvSpPr>
          <p:cNvPr id="10" name="Slide Number Placeholder 9"/>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39639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62D6E202-B606-4609-B914-27C9371A1F6D}" type="datetime1">
              <a:rPr lang="en-US" smtClean="0"/>
              <a:t>3/6/2022</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63917164"/>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1.xml"/><Relationship Id="rId1" Type="http://schemas.openxmlformats.org/officeDocument/2006/relationships/vmlDrawing" Target="../drawings/vmlDrawing3.vml"/><Relationship Id="rId4" Type="http://schemas.openxmlformats.org/officeDocument/2006/relationships/image" Target="../media/image4.w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Layout" Target="../slideLayouts/slideLayout1.xml"/><Relationship Id="rId1" Type="http://schemas.openxmlformats.org/officeDocument/2006/relationships/vmlDrawing" Target="../drawings/vmlDrawing4.vml"/><Relationship Id="rId4" Type="http://schemas.openxmlformats.org/officeDocument/2006/relationships/image" Target="../media/image5.w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xml"/><Relationship Id="rId1" Type="http://schemas.openxmlformats.org/officeDocument/2006/relationships/vmlDrawing" Target="../drawings/vmlDrawing5.vml"/><Relationship Id="rId4" Type="http://schemas.openxmlformats.org/officeDocument/2006/relationships/image" Target="../media/image6.w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xml"/><Relationship Id="rId1" Type="http://schemas.openxmlformats.org/officeDocument/2006/relationships/vmlDrawing" Target="../drawings/vmlDrawing1.vml"/><Relationship Id="rId4" Type="http://schemas.openxmlformats.org/officeDocument/2006/relationships/image" Target="../media/image2.w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1.xml"/><Relationship Id="rId1" Type="http://schemas.openxmlformats.org/officeDocument/2006/relationships/vmlDrawing" Target="../drawings/vmlDrawing2.vml"/><Relationship Id="rId4" Type="http://schemas.openxmlformats.org/officeDocument/2006/relationships/image" Target="../media/image3.w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sp>
        <p:nvSpPr>
          <p:cNvPr id="6" name="Title 5">
            <a:extLst>
              <a:ext uri="{FF2B5EF4-FFF2-40B4-BE49-F238E27FC236}">
                <a16:creationId xmlns:a16="http://schemas.microsoft.com/office/drawing/2014/main" id="{BFDF534A-1FEC-441D-A3F6-48D0C71E96DC}"/>
              </a:ext>
            </a:extLst>
          </p:cNvPr>
          <p:cNvSpPr>
            <a:spLocks noGrp="1"/>
          </p:cNvSpPr>
          <p:nvPr>
            <p:ph type="ctrTitle"/>
          </p:nvPr>
        </p:nvSpPr>
        <p:spPr>
          <a:xfrm>
            <a:off x="5289753" y="379476"/>
            <a:ext cx="5865927" cy="3566160"/>
          </a:xfrm>
        </p:spPr>
        <p:txBody>
          <a:bodyPr>
            <a:normAutofit/>
          </a:bodyPr>
          <a:lstStyle/>
          <a:p>
            <a:pPr algn="ctr"/>
            <a:r>
              <a:rPr lang="en-IN" sz="4400" dirty="0">
                <a:latin typeface="Arial Black" panose="020B0A04020102020204" pitchFamily="34" charset="0"/>
              </a:rPr>
              <a:t>PROFESSIONAL</a:t>
            </a:r>
            <a:r>
              <a:rPr lang="en-IN" sz="4800" dirty="0">
                <a:latin typeface="Arial Black" panose="020B0A04020102020204" pitchFamily="34" charset="0"/>
              </a:rPr>
              <a:t> ETHICS</a:t>
            </a:r>
            <a:br>
              <a:rPr lang="en-IN" sz="4800" dirty="0">
                <a:latin typeface="Arial Black" panose="020B0A04020102020204" pitchFamily="34" charset="0"/>
              </a:rPr>
            </a:br>
            <a:r>
              <a:rPr lang="en-IN" sz="4800" dirty="0">
                <a:latin typeface="Arial Black" panose="020B0A04020102020204" pitchFamily="34" charset="0"/>
              </a:rPr>
              <a:t> and </a:t>
            </a:r>
            <a:br>
              <a:rPr lang="en-IN" sz="4800" dirty="0">
                <a:latin typeface="Arial Black" panose="020B0A04020102020204" pitchFamily="34" charset="0"/>
              </a:rPr>
            </a:br>
            <a:r>
              <a:rPr lang="en-IN" sz="4800" dirty="0">
                <a:latin typeface="Arial Black" panose="020B0A04020102020204" pitchFamily="34" charset="0"/>
              </a:rPr>
              <a:t>life SKILLS</a:t>
            </a:r>
          </a:p>
        </p:txBody>
      </p: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lgn="l"/>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Some elements of society are:-</a:t>
            </a: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Mutual interaction of individuals </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A pattern of system</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Interdependence</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Cooperation</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a:t>
            </a:r>
            <a:r>
              <a:rPr lang="en-US" sz="4000" i="1" cap="none" dirty="0">
                <a:solidFill>
                  <a:schemeClr val="bg1"/>
                </a:solidFill>
                <a:latin typeface="Bahnschrift Condensed" panose="020B0502040204020203" pitchFamily="34" charset="0"/>
              </a:rPr>
              <a:t>Implications of   differences/diversities/variations  </a:t>
            </a:r>
            <a:br>
              <a:rPr lang="en-US" sz="4000" i="1" cap="none" dirty="0">
                <a:solidFill>
                  <a:schemeClr val="bg1"/>
                </a:solidFill>
                <a:latin typeface="Bahnschrift Condensed" panose="020B0502040204020203" pitchFamily="34" charset="0"/>
              </a:rPr>
            </a:br>
            <a:endParaRPr lang="en-US" sz="40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Tree>
    <p:extLst>
      <p:ext uri="{BB962C8B-B14F-4D97-AF65-F5344CB8AC3E}">
        <p14:creationId xmlns:p14="http://schemas.microsoft.com/office/powerpoint/2010/main" val="38478061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7200" i="1" cap="none" dirty="0">
                <a:solidFill>
                  <a:schemeClr val="bg1"/>
                </a:solidFill>
                <a:latin typeface="Bahnschrift Condensed" panose="020B0502040204020203" pitchFamily="34" charset="0"/>
              </a:rPr>
              <a:t>Characteristics of Society</a:t>
            </a:r>
            <a:br>
              <a:rPr lang="en-US" sz="7200" i="1" cap="none" dirty="0">
                <a:solidFill>
                  <a:schemeClr val="bg1"/>
                </a:solidFill>
                <a:latin typeface="Bahnschrift Condensed" panose="020B0502040204020203" pitchFamily="34" charset="0"/>
              </a:rPr>
            </a:br>
            <a:br>
              <a:rPr lang="en-US" sz="7200" i="1" cap="none" dirty="0">
                <a:solidFill>
                  <a:schemeClr val="bg1"/>
                </a:solidFill>
                <a:latin typeface="Bahnschrift Condensed" panose="020B0502040204020203" pitchFamily="34" charset="0"/>
              </a:rPr>
            </a:br>
            <a:endParaRPr lang="en-US" sz="72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graphicFrame>
        <p:nvGraphicFramePr>
          <p:cNvPr id="4" name="Object 3">
            <a:extLst>
              <a:ext uri="{FF2B5EF4-FFF2-40B4-BE49-F238E27FC236}">
                <a16:creationId xmlns:a16="http://schemas.microsoft.com/office/drawing/2014/main" id="{C79595AB-E473-4A82-999F-ECDCFCC0F862}"/>
              </a:ext>
            </a:extLst>
          </p:cNvPr>
          <p:cNvGraphicFramePr>
            <a:graphicFrameLocks noChangeAspect="1"/>
          </p:cNvGraphicFramePr>
          <p:nvPr>
            <p:extLst>
              <p:ext uri="{D42A27DB-BD31-4B8C-83A1-F6EECF244321}">
                <p14:modId xmlns:p14="http://schemas.microsoft.com/office/powerpoint/2010/main" val="1064638341"/>
              </p:ext>
            </p:extLst>
          </p:nvPr>
        </p:nvGraphicFramePr>
        <p:xfrm>
          <a:off x="1036320" y="2366682"/>
          <a:ext cx="10119360" cy="4034118"/>
        </p:xfrm>
        <a:graphic>
          <a:graphicData uri="http://schemas.openxmlformats.org/presentationml/2006/ole">
            <mc:AlternateContent xmlns:mc="http://schemas.openxmlformats.org/markup-compatibility/2006">
              <mc:Choice xmlns:v="urn:schemas-microsoft-com:vml" Requires="v">
                <p:oleObj spid="_x0000_s2052" name="Bitmap Image" r:id="rId3" imgW="5555160" imgH="3314880" progId="Paint.Picture.1">
                  <p:embed/>
                </p:oleObj>
              </mc:Choice>
              <mc:Fallback>
                <p:oleObj name="Bitmap Image" r:id="rId3" imgW="5555160" imgH="3314880" progId="Paint.Picture.1">
                  <p:embed/>
                  <p:pic>
                    <p:nvPicPr>
                      <p:cNvPr id="0" name=""/>
                      <p:cNvPicPr/>
                      <p:nvPr/>
                    </p:nvPicPr>
                    <p:blipFill>
                      <a:blip r:embed="rId4"/>
                      <a:stretch>
                        <a:fillRect/>
                      </a:stretch>
                    </p:blipFill>
                    <p:spPr>
                      <a:xfrm>
                        <a:off x="1036320" y="2366682"/>
                        <a:ext cx="10119360" cy="4034118"/>
                      </a:xfrm>
                      <a:prstGeom prst="rect">
                        <a:avLst/>
                      </a:prstGeom>
                    </p:spPr>
                  </p:pic>
                </p:oleObj>
              </mc:Fallback>
            </mc:AlternateContent>
          </a:graphicData>
        </a:graphic>
      </p:graphicFrame>
    </p:spTree>
    <p:extLst>
      <p:ext uri="{BB962C8B-B14F-4D97-AF65-F5344CB8AC3E}">
        <p14:creationId xmlns:p14="http://schemas.microsoft.com/office/powerpoint/2010/main" val="34654360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lgn="l"/>
            <a:r>
              <a:rPr lang="en-US" sz="4000" i="1" cap="none" dirty="0">
                <a:solidFill>
                  <a:schemeClr val="bg1"/>
                </a:solidFill>
                <a:latin typeface="Bahnschrift Condensed" panose="020B0502040204020203" pitchFamily="34" charset="0"/>
              </a:rPr>
              <a:t>- Composed of people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Mutual awareness ,continuous reciprocal interaction and inter relationship among members </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Members have cooperation and share common interest </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-Society has its own way of social control</a:t>
            </a:r>
            <a:br>
              <a:rPr lang="en-US" sz="72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-Society is dynamic . Changes take place abruptly or gradually </a:t>
            </a:r>
            <a:endParaRPr lang="en-US" sz="72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7993757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endParaRPr lang="en-US" sz="44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graphicFrame>
        <p:nvGraphicFramePr>
          <p:cNvPr id="4" name="Object 3">
            <a:extLst>
              <a:ext uri="{FF2B5EF4-FFF2-40B4-BE49-F238E27FC236}">
                <a16:creationId xmlns:a16="http://schemas.microsoft.com/office/drawing/2014/main" id="{1BC54E8A-8983-485D-9F39-684391EBEEA7}"/>
              </a:ext>
            </a:extLst>
          </p:cNvPr>
          <p:cNvGraphicFramePr>
            <a:graphicFrameLocks noChangeAspect="1"/>
          </p:cNvGraphicFramePr>
          <p:nvPr>
            <p:extLst>
              <p:ext uri="{D42A27DB-BD31-4B8C-83A1-F6EECF244321}">
                <p14:modId xmlns:p14="http://schemas.microsoft.com/office/powerpoint/2010/main" val="4222529071"/>
              </p:ext>
            </p:extLst>
          </p:nvPr>
        </p:nvGraphicFramePr>
        <p:xfrm>
          <a:off x="1097280" y="492370"/>
          <a:ext cx="10058400" cy="5606678"/>
        </p:xfrm>
        <a:graphic>
          <a:graphicData uri="http://schemas.openxmlformats.org/presentationml/2006/ole">
            <mc:AlternateContent xmlns:mc="http://schemas.openxmlformats.org/markup-compatibility/2006">
              <mc:Choice xmlns:v="urn:schemas-microsoft-com:vml" Requires="v">
                <p:oleObj spid="_x0000_s4099" name="Bitmap Image" r:id="rId3" imgW="5509440" imgH="3474720" progId="Paint.Picture.1">
                  <p:embed/>
                </p:oleObj>
              </mc:Choice>
              <mc:Fallback>
                <p:oleObj name="Bitmap Image" r:id="rId3" imgW="5509440" imgH="3474720" progId="Paint.Picture.1">
                  <p:embed/>
                  <p:pic>
                    <p:nvPicPr>
                      <p:cNvPr id="0" name=""/>
                      <p:cNvPicPr/>
                      <p:nvPr/>
                    </p:nvPicPr>
                    <p:blipFill>
                      <a:blip r:embed="rId4"/>
                      <a:stretch>
                        <a:fillRect/>
                      </a:stretch>
                    </p:blipFill>
                    <p:spPr>
                      <a:xfrm>
                        <a:off x="1097280" y="492370"/>
                        <a:ext cx="10058400" cy="5606678"/>
                      </a:xfrm>
                      <a:prstGeom prst="rect">
                        <a:avLst/>
                      </a:prstGeom>
                    </p:spPr>
                  </p:pic>
                </p:oleObj>
              </mc:Fallback>
            </mc:AlternateContent>
          </a:graphicData>
        </a:graphic>
      </p:graphicFrame>
    </p:spTree>
    <p:extLst>
      <p:ext uri="{BB962C8B-B14F-4D97-AF65-F5344CB8AC3E}">
        <p14:creationId xmlns:p14="http://schemas.microsoft.com/office/powerpoint/2010/main" val="15573984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lgn="l"/>
            <a:r>
              <a:rPr lang="en-US" sz="6700" i="1" cap="none" dirty="0">
                <a:solidFill>
                  <a:schemeClr val="bg1"/>
                </a:solidFill>
                <a:latin typeface="Bahnschrift Condensed" panose="020B0502040204020203" pitchFamily="34" charset="0"/>
              </a:rPr>
              <a:t>There are six types of society:-</a:t>
            </a:r>
            <a:br>
              <a:rPr lang="en-US" sz="67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1.Hunting and gathering societies</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2.Pastorl societies</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3.Horticultural societies</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4.Agricultural societies</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5.Industrial societies</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6. Post industrial societies</a:t>
            </a:r>
            <a:br>
              <a:rPr lang="en-US" sz="4000" i="1" cap="none" dirty="0">
                <a:solidFill>
                  <a:schemeClr val="bg1"/>
                </a:solidFill>
                <a:latin typeface="Bahnschrift Condensed" panose="020B0502040204020203" pitchFamily="34" charset="0"/>
              </a:rPr>
            </a:br>
            <a:endParaRPr lang="en-US" sz="40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14115753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r>
              <a:rPr lang="en-US" sz="7200" i="1" cap="none" dirty="0">
                <a:solidFill>
                  <a:schemeClr val="bg1"/>
                </a:solidFill>
                <a:latin typeface="Bahnschrift Condensed" panose="020B0502040204020203" pitchFamily="34" charset="0"/>
              </a:rPr>
              <a:t>Tribal Society</a:t>
            </a:r>
            <a:br>
              <a:rPr lang="en-US" sz="7200" i="1" cap="none" dirty="0">
                <a:solidFill>
                  <a:schemeClr val="bg1"/>
                </a:solidFill>
                <a:latin typeface="Bahnschrift Condensed" panose="020B0502040204020203" pitchFamily="34" charset="0"/>
              </a:rPr>
            </a:br>
            <a:br>
              <a:rPr lang="en-US" sz="72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Common territory and language but nomadic in nature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Endogamy :- marriages within the tribe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Religious is not developed among these people in to a complex institution viz. believed in spirits</a:t>
            </a:r>
            <a:br>
              <a:rPr lang="en-US" sz="7200" i="1" cap="none" dirty="0">
                <a:solidFill>
                  <a:schemeClr val="bg1"/>
                </a:solidFill>
                <a:latin typeface="Bahnschrift Condensed" panose="020B0502040204020203" pitchFamily="34" charset="0"/>
              </a:rPr>
            </a:br>
            <a:endParaRPr lang="en-US" sz="72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8" name="TextBox 7">
            <a:extLst>
              <a:ext uri="{FF2B5EF4-FFF2-40B4-BE49-F238E27FC236}">
                <a16:creationId xmlns:a16="http://schemas.microsoft.com/office/drawing/2014/main" id="{35D7C50C-BF4E-4E10-847F-2F375AA88728}"/>
              </a:ext>
            </a:extLst>
          </p:cNvPr>
          <p:cNvSpPr txBox="1"/>
          <p:nvPr/>
        </p:nvSpPr>
        <p:spPr>
          <a:xfrm>
            <a:off x="1035147" y="5152032"/>
            <a:ext cx="9816905" cy="707886"/>
          </a:xfrm>
          <a:prstGeom prst="rect">
            <a:avLst/>
          </a:prstGeom>
          <a:noFill/>
        </p:spPr>
        <p:txBody>
          <a:bodyPr wrap="square" rtlCol="0">
            <a:spAutoFit/>
          </a:bodyPr>
          <a:lstStyle/>
          <a:p>
            <a:r>
              <a:rPr lang="en-IN" dirty="0">
                <a:solidFill>
                  <a:schemeClr val="bg1">
                    <a:lumMod val="95000"/>
                    <a:lumOff val="5000"/>
                  </a:schemeClr>
                </a:solidFill>
              </a:rPr>
              <a:t> </a:t>
            </a:r>
            <a:r>
              <a:rPr lang="en-IN" sz="4000" i="1" dirty="0">
                <a:solidFill>
                  <a:schemeClr val="bg1">
                    <a:lumMod val="95000"/>
                    <a:lumOff val="5000"/>
                  </a:schemeClr>
                </a:solidFill>
                <a:latin typeface="Bahnschrift Condensed" panose="020B0502040204020203" pitchFamily="34" charset="0"/>
              </a:rPr>
              <a:t>Common name e .g Bushmen of  South Africa</a:t>
            </a:r>
            <a:endParaRPr lang="en-IN" dirty="0">
              <a:solidFill>
                <a:schemeClr val="bg1">
                  <a:lumMod val="95000"/>
                  <a:lumOff val="5000"/>
                </a:schemeClr>
              </a:solidFill>
            </a:endParaRPr>
          </a:p>
        </p:txBody>
      </p:sp>
    </p:spTree>
    <p:extLst>
      <p:ext uri="{BB962C8B-B14F-4D97-AF65-F5344CB8AC3E}">
        <p14:creationId xmlns:p14="http://schemas.microsoft.com/office/powerpoint/2010/main" val="1727362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lgn="l"/>
            <a:r>
              <a:rPr lang="en-US" sz="7200" i="1" cap="none" dirty="0">
                <a:solidFill>
                  <a:schemeClr val="bg1"/>
                </a:solidFill>
                <a:latin typeface="Bahnschrift Condensed" panose="020B0502040204020203" pitchFamily="34" charset="0"/>
              </a:rPr>
              <a:t>Agricultural Society</a:t>
            </a:r>
            <a:br>
              <a:rPr lang="en-US" sz="7200" i="1" cap="none" dirty="0">
                <a:solidFill>
                  <a:schemeClr val="bg1"/>
                </a:solidFill>
                <a:latin typeface="Bahnschrift Condensed" panose="020B0502040204020203" pitchFamily="34" charset="0"/>
              </a:rPr>
            </a:br>
            <a:br>
              <a:rPr lang="en-US" sz="72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Dominant economic activity was agriculture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Family plays an important role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-Sense of unity ” WE” feeling</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-Simplicity and closeness to nature</a:t>
            </a: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-Social control through informal means</a:t>
            </a:r>
            <a:br>
              <a:rPr lang="en-US" sz="7200" i="1" cap="none" dirty="0">
                <a:solidFill>
                  <a:schemeClr val="bg1"/>
                </a:solidFill>
                <a:latin typeface="Bahnschrift Condensed" panose="020B0502040204020203" pitchFamily="34" charset="0"/>
              </a:rPr>
            </a:br>
            <a:endParaRPr lang="en-US" sz="72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Tree>
    <p:extLst>
      <p:ext uri="{BB962C8B-B14F-4D97-AF65-F5344CB8AC3E}">
        <p14:creationId xmlns:p14="http://schemas.microsoft.com/office/powerpoint/2010/main" val="678954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br>
              <a:rPr lang="en-US" sz="7200" i="1" cap="none" dirty="0">
                <a:solidFill>
                  <a:schemeClr val="bg1"/>
                </a:solidFill>
                <a:latin typeface="Bahnschrift Condensed" panose="020B0502040204020203" pitchFamily="34" charset="0"/>
              </a:rPr>
            </a:br>
            <a:br>
              <a:rPr lang="en-US" sz="7200" i="1" cap="none" dirty="0">
                <a:solidFill>
                  <a:schemeClr val="bg1"/>
                </a:solidFill>
                <a:latin typeface="Bahnschrift Condensed" panose="020B0502040204020203" pitchFamily="34" charset="0"/>
              </a:rPr>
            </a:br>
            <a:endParaRPr lang="en-US" sz="72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3" name="AutoShape 2">
            <a:extLst>
              <a:ext uri="{FF2B5EF4-FFF2-40B4-BE49-F238E27FC236}">
                <a16:creationId xmlns:a16="http://schemas.microsoft.com/office/drawing/2014/main" id="{44DAF1DC-0241-453B-9D73-5283DC77DD5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graphicFrame>
        <p:nvGraphicFramePr>
          <p:cNvPr id="6" name="Object 5">
            <a:extLst>
              <a:ext uri="{FF2B5EF4-FFF2-40B4-BE49-F238E27FC236}">
                <a16:creationId xmlns:a16="http://schemas.microsoft.com/office/drawing/2014/main" id="{5232FF19-0D74-4588-B15E-B7B8CAA187F3}"/>
              </a:ext>
            </a:extLst>
          </p:cNvPr>
          <p:cNvGraphicFramePr>
            <a:graphicFrameLocks noChangeAspect="1"/>
          </p:cNvGraphicFramePr>
          <p:nvPr>
            <p:extLst>
              <p:ext uri="{D42A27DB-BD31-4B8C-83A1-F6EECF244321}">
                <p14:modId xmlns:p14="http://schemas.microsoft.com/office/powerpoint/2010/main" val="2765828733"/>
              </p:ext>
            </p:extLst>
          </p:nvPr>
        </p:nvGraphicFramePr>
        <p:xfrm>
          <a:off x="762000" y="480646"/>
          <a:ext cx="10631300" cy="5838092"/>
        </p:xfrm>
        <a:graphic>
          <a:graphicData uri="http://schemas.openxmlformats.org/presentationml/2006/ole">
            <mc:AlternateContent xmlns:mc="http://schemas.openxmlformats.org/markup-compatibility/2006">
              <mc:Choice xmlns:v="urn:schemas-microsoft-com:vml" Requires="v">
                <p:oleObj spid="_x0000_s5123" name="Bitmap Image" r:id="rId3" imgW="4770000" imgH="2438280" progId="Paint.Picture.1">
                  <p:embed/>
                </p:oleObj>
              </mc:Choice>
              <mc:Fallback>
                <p:oleObj name="Bitmap Image" r:id="rId3" imgW="4770000" imgH="2438280" progId="Paint.Picture.1">
                  <p:embed/>
                  <p:pic>
                    <p:nvPicPr>
                      <p:cNvPr id="0" name=""/>
                      <p:cNvPicPr/>
                      <p:nvPr/>
                    </p:nvPicPr>
                    <p:blipFill>
                      <a:blip r:embed="rId4"/>
                      <a:stretch>
                        <a:fillRect/>
                      </a:stretch>
                    </p:blipFill>
                    <p:spPr>
                      <a:xfrm>
                        <a:off x="762000" y="480646"/>
                        <a:ext cx="10631300" cy="5838092"/>
                      </a:xfrm>
                      <a:prstGeom prst="rect">
                        <a:avLst/>
                      </a:prstGeom>
                    </p:spPr>
                  </p:pic>
                </p:oleObj>
              </mc:Fallback>
            </mc:AlternateContent>
          </a:graphicData>
        </a:graphic>
      </p:graphicFrame>
    </p:spTree>
    <p:extLst>
      <p:ext uri="{BB962C8B-B14F-4D97-AF65-F5344CB8AC3E}">
        <p14:creationId xmlns:p14="http://schemas.microsoft.com/office/powerpoint/2010/main" val="398465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br>
              <a:rPr lang="en-US" sz="4000" dirty="0">
                <a:latin typeface="Arial Black" panose="020B0A04020102020204" pitchFamily="34" charset="0"/>
              </a:rPr>
            </a:br>
            <a:br>
              <a:rPr lang="en-US" sz="4000" dirty="0">
                <a:latin typeface="Arial Black" panose="020B0A04020102020204" pitchFamily="34" charset="0"/>
              </a:rPr>
            </a:br>
            <a:r>
              <a:rPr lang="en-US" sz="4000" dirty="0">
                <a:latin typeface="Arial Black" panose="020B0A04020102020204" pitchFamily="34" charset="0"/>
              </a:rPr>
              <a:t>NAME- KHUSHBU NIRMALKAR</a:t>
            </a:r>
            <a:br>
              <a:rPr lang="en-US" sz="4000" dirty="0">
                <a:latin typeface="Arial Black" panose="020B0A04020102020204" pitchFamily="34" charset="0"/>
              </a:rPr>
            </a:br>
            <a:br>
              <a:rPr lang="en-US" sz="4000" dirty="0">
                <a:latin typeface="Arial Black" panose="020B0A04020102020204" pitchFamily="34" charset="0"/>
              </a:rPr>
            </a:br>
            <a:r>
              <a:rPr lang="en-US" sz="4800" dirty="0">
                <a:latin typeface="Arial Black" panose="020B0A04020102020204" pitchFamily="34" charset="0"/>
              </a:rPr>
              <a:t>BTECH CSE AI</a:t>
            </a:r>
            <a:br>
              <a:rPr lang="en-US" sz="4800" dirty="0">
                <a:latin typeface="Arial Black" panose="020B0A04020102020204" pitchFamily="34" charset="0"/>
              </a:rPr>
            </a:br>
            <a:br>
              <a:rPr lang="en-US" sz="4800" dirty="0">
                <a:latin typeface="Arial Black" panose="020B0A04020102020204" pitchFamily="34" charset="0"/>
              </a:rPr>
            </a:br>
            <a:r>
              <a:rPr lang="en-US" sz="4800" dirty="0">
                <a:latin typeface="Arial Black" panose="020B0A04020102020204" pitchFamily="34" charset="0"/>
              </a:rPr>
              <a:t>SECTION- A</a:t>
            </a:r>
            <a:br>
              <a:rPr lang="en-US" sz="4800" dirty="0">
                <a:latin typeface="Arial Black" panose="020B0A04020102020204" pitchFamily="34" charset="0"/>
              </a:rPr>
            </a:br>
            <a:br>
              <a:rPr lang="en-US" sz="4800" dirty="0">
                <a:latin typeface="Arial Black" panose="020B0A04020102020204" pitchFamily="34" charset="0"/>
              </a:rPr>
            </a:br>
            <a:r>
              <a:rPr lang="en-US" sz="4800" dirty="0">
                <a:latin typeface="Arial Black" panose="020B0A04020102020204" pitchFamily="34" charset="0"/>
              </a:rPr>
              <a:t>ROLL no.- 27</a:t>
            </a:r>
            <a:br>
              <a:rPr lang="en-US" sz="4800" dirty="0">
                <a:latin typeface="Arial Black" panose="020B0A04020102020204" pitchFamily="34" charset="0"/>
              </a:rPr>
            </a:br>
            <a:endParaRPr lang="en-US" sz="4800" i="1" dirty="0">
              <a:solidFill>
                <a:srgbClr val="FFFFFF"/>
              </a:solidFill>
            </a:endParaRPr>
          </a:p>
        </p:txBody>
      </p:sp>
    </p:spTree>
    <p:extLst>
      <p:ext uri="{BB962C8B-B14F-4D97-AF65-F5344CB8AC3E}">
        <p14:creationId xmlns:p14="http://schemas.microsoft.com/office/powerpoint/2010/main" val="881418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endParaRPr lang="en-US" sz="800" i="1" dirty="0">
              <a:solidFill>
                <a:schemeClr val="bg1"/>
              </a:solidFill>
              <a:latin typeface="Arial Black" panose="020B0A04020102020204" pitchFamily="34" charset="0"/>
            </a:endParaRPr>
          </a:p>
        </p:txBody>
      </p:sp>
      <p:graphicFrame>
        <p:nvGraphicFramePr>
          <p:cNvPr id="4" name="Object 3">
            <a:extLst>
              <a:ext uri="{FF2B5EF4-FFF2-40B4-BE49-F238E27FC236}">
                <a16:creationId xmlns:a16="http://schemas.microsoft.com/office/drawing/2014/main" id="{F29CD887-0CCF-4822-8683-EA1A3C8FFE4A}"/>
              </a:ext>
            </a:extLst>
          </p:cNvPr>
          <p:cNvGraphicFramePr>
            <a:graphicFrameLocks noChangeAspect="1"/>
          </p:cNvGraphicFramePr>
          <p:nvPr>
            <p:extLst>
              <p:ext uri="{D42A27DB-BD31-4B8C-83A1-F6EECF244321}">
                <p14:modId xmlns:p14="http://schemas.microsoft.com/office/powerpoint/2010/main" val="1413761007"/>
              </p:ext>
            </p:extLst>
          </p:nvPr>
        </p:nvGraphicFramePr>
        <p:xfrm>
          <a:off x="615819" y="335902"/>
          <a:ext cx="11252719" cy="6214188"/>
        </p:xfrm>
        <a:graphic>
          <a:graphicData uri="http://schemas.openxmlformats.org/presentationml/2006/ole">
            <mc:AlternateContent xmlns:mc="http://schemas.openxmlformats.org/markup-compatibility/2006">
              <mc:Choice xmlns:v="urn:schemas-microsoft-com:vml" Requires="v">
                <p:oleObj spid="_x0000_s1028" name="Bitmap Image" r:id="rId3" imgW="5410080" imgH="3787200" progId="Paint.Picture.1">
                  <p:embed/>
                </p:oleObj>
              </mc:Choice>
              <mc:Fallback>
                <p:oleObj name="Bitmap Image" r:id="rId3" imgW="5410080" imgH="3787200" progId="Paint.Picture.1">
                  <p:embed/>
                  <p:pic>
                    <p:nvPicPr>
                      <p:cNvPr id="0" name=""/>
                      <p:cNvPicPr/>
                      <p:nvPr/>
                    </p:nvPicPr>
                    <p:blipFill>
                      <a:blip r:embed="rId4"/>
                      <a:stretch>
                        <a:fillRect/>
                      </a:stretch>
                    </p:blipFill>
                    <p:spPr>
                      <a:xfrm>
                        <a:off x="615819" y="335902"/>
                        <a:ext cx="11252719" cy="6214188"/>
                      </a:xfrm>
                      <a:prstGeom prst="rect">
                        <a:avLst/>
                      </a:prstGeom>
                    </p:spPr>
                  </p:pic>
                </p:oleObj>
              </mc:Fallback>
            </mc:AlternateContent>
          </a:graphicData>
        </a:graphic>
      </p:graphicFrame>
    </p:spTree>
    <p:extLst>
      <p:ext uri="{BB962C8B-B14F-4D97-AF65-F5344CB8AC3E}">
        <p14:creationId xmlns:p14="http://schemas.microsoft.com/office/powerpoint/2010/main" val="13800672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r>
              <a:rPr lang="en-US" sz="4400" i="1" dirty="0">
                <a:solidFill>
                  <a:schemeClr val="bg1"/>
                </a:solidFill>
                <a:latin typeface="Arial Black" panose="020B0A04020102020204" pitchFamily="34" charset="0"/>
              </a:rPr>
              <a:t>society</a:t>
            </a:r>
            <a:br>
              <a:rPr lang="en-US" sz="4400" i="1" dirty="0">
                <a:solidFill>
                  <a:schemeClr val="bg1"/>
                </a:solidFill>
                <a:latin typeface="Arial Black" panose="020B0A04020102020204" pitchFamily="34" charset="0"/>
              </a:rPr>
            </a:br>
            <a:br>
              <a:rPr lang="en-US" sz="4400" i="1" dirty="0">
                <a:solidFill>
                  <a:schemeClr val="bg1"/>
                </a:solidFill>
                <a:latin typeface="Arial Black" panose="020B0A04020102020204" pitchFamily="34" charset="0"/>
              </a:rPr>
            </a:br>
            <a:r>
              <a:rPr lang="en-US" sz="4400" i="1" dirty="0">
                <a:solidFill>
                  <a:schemeClr val="bg1"/>
                </a:solidFill>
                <a:latin typeface="Arial Black" panose="020B0A04020102020204" pitchFamily="34" charset="0"/>
              </a:rPr>
              <a:t>TERM IS DERIVED FROM LATIN WORD “</a:t>
            </a:r>
            <a:r>
              <a:rPr lang="en-US" sz="4400" i="1" dirty="0">
                <a:solidFill>
                  <a:srgbClr val="C00000"/>
                </a:solidFill>
                <a:latin typeface="Arial Black" panose="020B0A04020102020204" pitchFamily="34" charset="0"/>
              </a:rPr>
              <a:t>Societus</a:t>
            </a:r>
            <a:r>
              <a:rPr lang="en-US" sz="4400" i="1" dirty="0">
                <a:solidFill>
                  <a:schemeClr val="bg1"/>
                </a:solidFill>
                <a:latin typeface="Arial Black" panose="020B0A04020102020204" pitchFamily="34" charset="0"/>
              </a:rPr>
              <a:t>” meaning </a:t>
            </a:r>
            <a:br>
              <a:rPr lang="en-US" sz="4400" i="1" dirty="0">
                <a:solidFill>
                  <a:schemeClr val="bg1"/>
                </a:solidFill>
                <a:latin typeface="Arial Black" panose="020B0A04020102020204" pitchFamily="34" charset="0"/>
              </a:rPr>
            </a:br>
            <a:r>
              <a:rPr lang="en-US" sz="4400" i="1" dirty="0">
                <a:solidFill>
                  <a:schemeClr val="bg1"/>
                </a:solidFill>
                <a:latin typeface="Arial Black" panose="020B0A04020102020204" pitchFamily="34" charset="0"/>
              </a:rPr>
              <a:t>‘</a:t>
            </a:r>
            <a:r>
              <a:rPr lang="en-US" sz="4400" i="1" dirty="0">
                <a:solidFill>
                  <a:srgbClr val="C00000"/>
                </a:solidFill>
                <a:latin typeface="Arial Black" panose="020B0A04020102020204" pitchFamily="34" charset="0"/>
              </a:rPr>
              <a:t>companionship</a:t>
            </a:r>
            <a:r>
              <a:rPr lang="en-US" sz="4400" i="1" dirty="0">
                <a:solidFill>
                  <a:schemeClr val="bg1">
                    <a:lumMod val="95000"/>
                    <a:lumOff val="5000"/>
                  </a:schemeClr>
                </a:solidFill>
                <a:latin typeface="Arial Black" panose="020B0A04020102020204" pitchFamily="34" charset="0"/>
              </a:rPr>
              <a:t>’</a:t>
            </a:r>
          </a:p>
        </p:txBody>
      </p:sp>
    </p:spTree>
    <p:extLst>
      <p:ext uri="{BB962C8B-B14F-4D97-AF65-F5344CB8AC3E}">
        <p14:creationId xmlns:p14="http://schemas.microsoft.com/office/powerpoint/2010/main" val="3654556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lvl="0"/>
            <a:r>
              <a:rPr lang="en-US" sz="4400" i="1" cap="none" dirty="0">
                <a:solidFill>
                  <a:schemeClr val="bg1"/>
                </a:solidFill>
                <a:latin typeface="Bahnschrift Condensed" panose="020B0502040204020203" pitchFamily="34" charset="0"/>
              </a:rPr>
              <a:t>In general the word society denotes a group of people however in sociology it refers to the relationships between them</a:t>
            </a: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Society is also defined as the web of social relationships</a:t>
            </a: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7" name="TextBox 6">
            <a:extLst>
              <a:ext uri="{FF2B5EF4-FFF2-40B4-BE49-F238E27FC236}">
                <a16:creationId xmlns:a16="http://schemas.microsoft.com/office/drawing/2014/main" id="{C0AD4ECF-BAAA-4C66-979C-B971F72D2B6C}"/>
              </a:ext>
            </a:extLst>
          </p:cNvPr>
          <p:cNvSpPr txBox="1"/>
          <p:nvPr/>
        </p:nvSpPr>
        <p:spPr>
          <a:xfrm>
            <a:off x="3048778" y="3244334"/>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3244334"/>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Tree>
    <p:extLst>
      <p:ext uri="{BB962C8B-B14F-4D97-AF65-F5344CB8AC3E}">
        <p14:creationId xmlns:p14="http://schemas.microsoft.com/office/powerpoint/2010/main" val="19005338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400" i="1" cap="none" dirty="0">
                <a:solidFill>
                  <a:schemeClr val="bg1"/>
                </a:solidFill>
                <a:latin typeface="Bahnschrift Condensed" panose="020B0502040204020203" pitchFamily="34" charset="0"/>
              </a:rPr>
              <a:t>A society is a group of individuals knit together through a common set of values such as morals , beliefs, etc.</a:t>
            </a: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Tree>
    <p:extLst>
      <p:ext uri="{BB962C8B-B14F-4D97-AF65-F5344CB8AC3E}">
        <p14:creationId xmlns:p14="http://schemas.microsoft.com/office/powerpoint/2010/main" val="2215548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fontScale="90000"/>
          </a:bodyPr>
          <a:lstStyle/>
          <a:p>
            <a:pPr marL="571500" lvl="0" indent="-571500">
              <a:buFont typeface="Arial" panose="020B0604020202020204" pitchFamily="34" charset="0"/>
              <a:buChar char="•"/>
            </a:pPr>
            <a:r>
              <a:rPr lang="en-US" sz="5300" i="1" cap="none" dirty="0">
                <a:solidFill>
                  <a:schemeClr val="bg1"/>
                </a:solidFill>
                <a:latin typeface="Bahnschrift Condensed" panose="020B0502040204020203" pitchFamily="34" charset="0"/>
              </a:rPr>
              <a:t>Meaning of Society</a:t>
            </a: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  A complex of groups in reciprocal     relationships</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a:t>
            </a:r>
            <a:r>
              <a:rPr lang="en-US" sz="4400" i="1" cap="none" dirty="0">
                <a:solidFill>
                  <a:srgbClr val="C00000"/>
                </a:solidFill>
                <a:latin typeface="Bahnschrift Condensed" panose="020B0502040204020203" pitchFamily="34" charset="0"/>
              </a:rPr>
              <a:t>Interacting upon one another</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-Helping each person to fulfil his wishes</a:t>
            </a:r>
            <a:br>
              <a:rPr lang="en-US" sz="4400" i="1" cap="none" dirty="0">
                <a:solidFill>
                  <a:schemeClr val="bg1"/>
                </a:solidFill>
                <a:latin typeface="Bahnschrift Condensed" panose="020B0502040204020203" pitchFamily="34" charset="0"/>
              </a:rPr>
            </a:br>
            <a:r>
              <a:rPr lang="en-US" sz="4400" i="1" cap="none" dirty="0">
                <a:solidFill>
                  <a:schemeClr val="bg1"/>
                </a:solidFill>
                <a:latin typeface="Bahnschrift Condensed" panose="020B0502040204020203" pitchFamily="34" charset="0"/>
              </a:rPr>
              <a:t>-</a:t>
            </a:r>
            <a:r>
              <a:rPr lang="en-US" sz="4400" i="1" cap="none" dirty="0">
                <a:solidFill>
                  <a:srgbClr val="C00000"/>
                </a:solidFill>
                <a:latin typeface="Bahnschrift Condensed" panose="020B0502040204020203" pitchFamily="34" charset="0"/>
              </a:rPr>
              <a:t>Accomplish his interest in association with his fellows</a:t>
            </a:r>
            <a:br>
              <a:rPr lang="en-US" sz="4400" i="1" cap="none" dirty="0">
                <a:solidFill>
                  <a:schemeClr val="bg1"/>
                </a:solidFill>
                <a:latin typeface="Bahnschrift Condensed" panose="020B0502040204020203" pitchFamily="34" charset="0"/>
              </a:rPr>
            </a:br>
            <a:endParaRPr lang="en-US" sz="44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Tree>
    <p:extLst>
      <p:ext uri="{BB962C8B-B14F-4D97-AF65-F5344CB8AC3E}">
        <p14:creationId xmlns:p14="http://schemas.microsoft.com/office/powerpoint/2010/main" val="1693553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7200" i="1" cap="none" dirty="0">
                <a:solidFill>
                  <a:schemeClr val="bg1"/>
                </a:solidFill>
                <a:latin typeface="Bahnschrift Condensed" panose="020B0502040204020203" pitchFamily="34" charset="0"/>
              </a:rPr>
              <a:t>Elements of Society</a:t>
            </a: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br>
              <a:rPr lang="en-US" sz="4400" i="1" cap="none" dirty="0">
                <a:solidFill>
                  <a:schemeClr val="bg1"/>
                </a:solidFill>
                <a:latin typeface="Bahnschrift Condensed" panose="020B0502040204020203" pitchFamily="34" charset="0"/>
              </a:rPr>
            </a:br>
            <a:endParaRPr lang="en-US" sz="4400" i="1" cap="none" dirty="0">
              <a:solidFill>
                <a:schemeClr val="bg1"/>
              </a:solidFill>
              <a:latin typeface="Bahnschrift Condensed" panose="020B0502040204020203" pitchFamily="34" charset="0"/>
            </a:endParaRP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graphicFrame>
        <p:nvGraphicFramePr>
          <p:cNvPr id="3" name="Object 2">
            <a:extLst>
              <a:ext uri="{FF2B5EF4-FFF2-40B4-BE49-F238E27FC236}">
                <a16:creationId xmlns:a16="http://schemas.microsoft.com/office/drawing/2014/main" id="{407DEFBF-3648-413B-AC30-205A704D967F}"/>
              </a:ext>
            </a:extLst>
          </p:cNvPr>
          <p:cNvGraphicFramePr>
            <a:graphicFrameLocks noChangeAspect="1"/>
          </p:cNvGraphicFramePr>
          <p:nvPr>
            <p:extLst>
              <p:ext uri="{D42A27DB-BD31-4B8C-83A1-F6EECF244321}">
                <p14:modId xmlns:p14="http://schemas.microsoft.com/office/powerpoint/2010/main" val="854857976"/>
              </p:ext>
            </p:extLst>
          </p:nvPr>
        </p:nvGraphicFramePr>
        <p:xfrm>
          <a:off x="1036320" y="2808095"/>
          <a:ext cx="10151084" cy="3686050"/>
        </p:xfrm>
        <a:graphic>
          <a:graphicData uri="http://schemas.openxmlformats.org/presentationml/2006/ole">
            <mc:AlternateContent xmlns:mc="http://schemas.openxmlformats.org/markup-compatibility/2006">
              <mc:Choice xmlns:v="urn:schemas-microsoft-com:vml" Requires="v">
                <p:oleObj spid="_x0000_s3075" name="Bitmap Image" r:id="rId3" imgW="5418000" imgH="2659320" progId="Paint.Picture.1">
                  <p:embed/>
                </p:oleObj>
              </mc:Choice>
              <mc:Fallback>
                <p:oleObj name="Bitmap Image" r:id="rId3" imgW="5418000" imgH="2659320" progId="Paint.Picture.1">
                  <p:embed/>
                  <p:pic>
                    <p:nvPicPr>
                      <p:cNvPr id="0" name=""/>
                      <p:cNvPicPr/>
                      <p:nvPr/>
                    </p:nvPicPr>
                    <p:blipFill>
                      <a:blip r:embed="rId4"/>
                      <a:stretch>
                        <a:fillRect/>
                      </a:stretch>
                    </p:blipFill>
                    <p:spPr>
                      <a:xfrm>
                        <a:off x="1036320" y="2808095"/>
                        <a:ext cx="10151084" cy="3686050"/>
                      </a:xfrm>
                      <a:prstGeom prst="rect">
                        <a:avLst/>
                      </a:prstGeom>
                    </p:spPr>
                  </p:pic>
                </p:oleObj>
              </mc:Fallback>
            </mc:AlternateContent>
          </a:graphicData>
        </a:graphic>
      </p:graphicFrame>
    </p:spTree>
    <p:extLst>
      <p:ext uri="{BB962C8B-B14F-4D97-AF65-F5344CB8AC3E}">
        <p14:creationId xmlns:p14="http://schemas.microsoft.com/office/powerpoint/2010/main" val="7672071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Autofit/>
          </a:bodyPr>
          <a:lstStyle/>
          <a:p>
            <a:pPr lvl="0"/>
            <a:br>
              <a:rPr lang="en-US" sz="4000" i="1" cap="none" dirty="0">
                <a:solidFill>
                  <a:schemeClr val="bg1"/>
                </a:solidFill>
                <a:latin typeface="Bahnschrift Condensed" panose="020B0502040204020203" pitchFamily="34" charset="0"/>
              </a:rPr>
            </a:br>
            <a:br>
              <a:rPr lang="en-US" sz="4000" i="1" cap="none" dirty="0">
                <a:solidFill>
                  <a:schemeClr val="bg1"/>
                </a:solidFill>
                <a:latin typeface="Bahnschrift Condensed" panose="020B0502040204020203" pitchFamily="34" charset="0"/>
              </a:rPr>
            </a:b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 </a:t>
            </a:r>
            <a:br>
              <a:rPr lang="en-US" sz="4000" i="1" cap="none" dirty="0">
                <a:solidFill>
                  <a:schemeClr val="bg1"/>
                </a:solidFill>
                <a:latin typeface="Bahnschrift Condensed" panose="020B0502040204020203" pitchFamily="34" charset="0"/>
              </a:rPr>
            </a:b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Society is responsible of the mental and intellectual development of its dwellers</a:t>
            </a:r>
            <a:br>
              <a:rPr lang="en-US" sz="4000" i="1" cap="none" dirty="0">
                <a:solidFill>
                  <a:schemeClr val="bg1"/>
                </a:solidFill>
                <a:latin typeface="Bahnschrift Condensed" panose="020B0502040204020203" pitchFamily="34" charset="0"/>
              </a:rPr>
            </a:b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Individual and society interacts with each other and depends on one another</a:t>
            </a:r>
            <a:br>
              <a:rPr lang="en-US" sz="4000" i="1" cap="none" dirty="0">
                <a:solidFill>
                  <a:schemeClr val="bg1"/>
                </a:solidFill>
                <a:latin typeface="Bahnschrift Condensed" panose="020B0502040204020203" pitchFamily="34" charset="0"/>
              </a:rPr>
            </a:br>
            <a:br>
              <a:rPr lang="en-US" sz="4000" i="1" cap="none" dirty="0">
                <a:solidFill>
                  <a:schemeClr val="bg1"/>
                </a:solidFill>
                <a:latin typeface="Bahnschrift Condensed" panose="020B0502040204020203" pitchFamily="34" charset="0"/>
              </a:rPr>
            </a:br>
            <a:r>
              <a:rPr lang="en-US" sz="4000" i="1" cap="none" dirty="0">
                <a:solidFill>
                  <a:schemeClr val="bg1"/>
                </a:solidFill>
                <a:latin typeface="Bahnschrift Condensed" panose="020B0502040204020203" pitchFamily="34" charset="0"/>
              </a:rPr>
              <a:t>Confers safeguard of our cultures and guarantees its transmission to the future generations</a:t>
            </a:r>
          </a:p>
        </p:txBody>
      </p:sp>
      <p:sp>
        <p:nvSpPr>
          <p:cNvPr id="5" name="TextBox 4">
            <a:extLst>
              <a:ext uri="{FF2B5EF4-FFF2-40B4-BE49-F238E27FC236}">
                <a16:creationId xmlns:a16="http://schemas.microsoft.com/office/drawing/2014/main" id="{A9322E1D-9BA0-402A-8B5A-1C2FC42DF88A}"/>
              </a:ext>
            </a:extLst>
          </p:cNvPr>
          <p:cNvSpPr txBox="1"/>
          <p:nvPr/>
        </p:nvSpPr>
        <p:spPr>
          <a:xfrm>
            <a:off x="1097280" y="5159829"/>
            <a:ext cx="10631300" cy="707886"/>
          </a:xfrm>
          <a:prstGeom prst="rect">
            <a:avLst/>
          </a:prstGeom>
          <a:noFill/>
        </p:spPr>
        <p:txBody>
          <a:bodyPr wrap="square" rtlCol="0">
            <a:spAutoFit/>
          </a:bodyPr>
          <a:lstStyle/>
          <a:p>
            <a:r>
              <a:rPr lang="en-IN" sz="4000" dirty="0">
                <a:solidFill>
                  <a:schemeClr val="bg1">
                    <a:lumMod val="95000"/>
                    <a:lumOff val="5000"/>
                  </a:schemeClr>
                </a:solidFill>
                <a:latin typeface="Bahnschrift Condensed" panose="020B0502040204020203" pitchFamily="34" charset="0"/>
              </a:rPr>
              <a:t> </a:t>
            </a:r>
          </a:p>
        </p:txBody>
      </p:sp>
      <p:sp>
        <p:nvSpPr>
          <p:cNvPr id="9" name="TextBox 8">
            <a:extLst>
              <a:ext uri="{FF2B5EF4-FFF2-40B4-BE49-F238E27FC236}">
                <a16:creationId xmlns:a16="http://schemas.microsoft.com/office/drawing/2014/main" id="{EB661A33-295A-4764-A79A-C2697F5F512C}"/>
              </a:ext>
            </a:extLst>
          </p:cNvPr>
          <p:cNvSpPr txBox="1"/>
          <p:nvPr/>
        </p:nvSpPr>
        <p:spPr>
          <a:xfrm>
            <a:off x="3048778" y="5329106"/>
            <a:ext cx="6097554" cy="369332"/>
          </a:xfrm>
          <a:prstGeom prst="rect">
            <a:avLst/>
          </a:prstGeom>
          <a:noFill/>
        </p:spPr>
        <p:txBody>
          <a:bodyPr wrap="square">
            <a:spAutoFit/>
          </a:bodyPr>
          <a:lstStyle/>
          <a:p>
            <a:r>
              <a:rPr lang="en-US" sz="1800" i="1" cap="none" dirty="0">
                <a:solidFill>
                  <a:schemeClr val="bg1"/>
                </a:solidFill>
                <a:latin typeface="Bahnschrift Condensed" panose="020B0502040204020203" pitchFamily="34" charset="0"/>
              </a:rPr>
              <a:t> </a:t>
            </a:r>
            <a:endParaRPr lang="en-IN" dirty="0"/>
          </a:p>
        </p:txBody>
      </p:sp>
    </p:spTree>
    <p:extLst>
      <p:ext uri="{BB962C8B-B14F-4D97-AF65-F5344CB8AC3E}">
        <p14:creationId xmlns:p14="http://schemas.microsoft.com/office/powerpoint/2010/main" val="372800198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191</TotalTime>
  <Words>447</Words>
  <Application>Microsoft Office PowerPoint</Application>
  <PresentationFormat>Widescreen</PresentationFormat>
  <Paragraphs>44</Paragraphs>
  <Slides>17</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17</vt:i4>
      </vt:variant>
    </vt:vector>
  </HeadingPairs>
  <TitlesOfParts>
    <vt:vector size="24" baseType="lpstr">
      <vt:lpstr>Arial</vt:lpstr>
      <vt:lpstr>Arial Black</vt:lpstr>
      <vt:lpstr>Bahnschrift Condensed</vt:lpstr>
      <vt:lpstr>Calibri</vt:lpstr>
      <vt:lpstr>Gill Sans MT</vt:lpstr>
      <vt:lpstr>Parcel</vt:lpstr>
      <vt:lpstr>Bitmap Image</vt:lpstr>
      <vt:lpstr>PROFESSIONAL ETHICS  and  life SKILLS</vt:lpstr>
      <vt:lpstr>  NAME- KHUSHBU NIRMALKAR  BTECH CSE AI  SECTION- A  ROLL no.- 27 </vt:lpstr>
      <vt:lpstr>PowerPoint Presentation</vt:lpstr>
      <vt:lpstr>society  TERM IS DERIVED FROM LATIN WORD “Societus” meaning  ‘companionship’</vt:lpstr>
      <vt:lpstr>In general the word society denotes a group of people however in sociology it refers to the relationships between them  Society is also defined as the web of social relationships</vt:lpstr>
      <vt:lpstr>A society is a group of individuals knit together through a common set of values such as morals , beliefs, etc.</vt:lpstr>
      <vt:lpstr>Meaning of Society  -  A complex of groups in reciprocal     relationships -Interacting upon one another -Helping each person to fulfil his wishes -Accomplish his interest in association with his fellows </vt:lpstr>
      <vt:lpstr>Elements of Society   </vt:lpstr>
      <vt:lpstr>      Society is responsible of the mental and intellectual development of its dwellers  Individual and society interacts with each other and depends on one another  Confers safeguard of our cultures and guarantees its transmission to the future generations</vt:lpstr>
      <vt:lpstr> Some elements of society are:-  - Mutual interaction of individuals  - A pattern of system - Interdependence - Cooperation - Implications of   differences/diversities/variations   </vt:lpstr>
      <vt:lpstr>Characteristics of Society  </vt:lpstr>
      <vt:lpstr>- Composed of people - Mutual awareness ,continuous reciprocal interaction and inter relationship among members  - Members have cooperation and share common interest  -Society has its own way of social control -Society is dynamic . Changes take place abruptly or gradually </vt:lpstr>
      <vt:lpstr>   </vt:lpstr>
      <vt:lpstr>There are six types of society:- 1.Hunting and gathering societies 2.Pastorl societies 3.Horticultural societies 4.Agricultural societies 5.Industrial societies 6. Post industrial societies </vt:lpstr>
      <vt:lpstr>Tribal Society  - Common territory and language but nomadic in nature - Endogamy :- marriages within the tribe - Religious is not developed among these people in to a complex institution viz. believed in spirits </vt:lpstr>
      <vt:lpstr>Agricultural Society  - Dominant economic activity was agriculture - Family plays an important role -Sense of unity ” WE” feeling -Simplicity and closeness to nature -Social control through informal means </vt:lpstr>
      <vt:lpstr>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PROFESSIONAL ETHICS  and  WRITING SKILLS</dc:title>
  <dc:creator>khushu nirmalkar</dc:creator>
  <cp:lastModifiedBy>khushu nirmalkar</cp:lastModifiedBy>
  <cp:revision>3</cp:revision>
  <dcterms:created xsi:type="dcterms:W3CDTF">2022-03-06T05:35:11Z</dcterms:created>
  <dcterms:modified xsi:type="dcterms:W3CDTF">2022-03-06T09:21:36Z</dcterms:modified>
</cp:coreProperties>
</file>

<file path=docProps/thumbnail.jpeg>
</file>